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42"/>
  </p:notesMasterIdLst>
  <p:handoutMasterIdLst>
    <p:handoutMasterId r:id="rId43"/>
  </p:handoutMasterIdLst>
  <p:sldIdLst>
    <p:sldId id="270" r:id="rId3"/>
    <p:sldId id="276" r:id="rId4"/>
    <p:sldId id="290" r:id="rId5"/>
    <p:sldId id="286" r:id="rId6"/>
    <p:sldId id="287" r:id="rId7"/>
    <p:sldId id="319" r:id="rId8"/>
    <p:sldId id="320" r:id="rId9"/>
    <p:sldId id="289" r:id="rId10"/>
    <p:sldId id="288" r:id="rId11"/>
    <p:sldId id="291" r:id="rId12"/>
    <p:sldId id="295" r:id="rId13"/>
    <p:sldId id="292" r:id="rId14"/>
    <p:sldId id="293" r:id="rId15"/>
    <p:sldId id="294" r:id="rId16"/>
    <p:sldId id="300" r:id="rId17"/>
    <p:sldId id="321" r:id="rId18"/>
    <p:sldId id="296" r:id="rId19"/>
    <p:sldId id="322" r:id="rId20"/>
    <p:sldId id="299" r:id="rId21"/>
    <p:sldId id="301" r:id="rId22"/>
    <p:sldId id="303" r:id="rId23"/>
    <p:sldId id="304" r:id="rId24"/>
    <p:sldId id="305" r:id="rId25"/>
    <p:sldId id="302" r:id="rId26"/>
    <p:sldId id="306" r:id="rId27"/>
    <p:sldId id="307" r:id="rId28"/>
    <p:sldId id="308" r:id="rId29"/>
    <p:sldId id="323" r:id="rId30"/>
    <p:sldId id="309" r:id="rId31"/>
    <p:sldId id="310" r:id="rId32"/>
    <p:sldId id="311" r:id="rId33"/>
    <p:sldId id="312" r:id="rId34"/>
    <p:sldId id="315" r:id="rId35"/>
    <p:sldId id="317" r:id="rId36"/>
    <p:sldId id="324" r:id="rId37"/>
    <p:sldId id="318" r:id="rId38"/>
    <p:sldId id="313" r:id="rId39"/>
    <p:sldId id="314" r:id="rId40"/>
    <p:sldId id="316" r:id="rId4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270"/>
            <p14:sldId id="276"/>
            <p14:sldId id="290"/>
            <p14:sldId id="286"/>
            <p14:sldId id="287"/>
            <p14:sldId id="319"/>
            <p14:sldId id="320"/>
            <p14:sldId id="289"/>
            <p14:sldId id="288"/>
            <p14:sldId id="291"/>
            <p14:sldId id="295"/>
            <p14:sldId id="292"/>
            <p14:sldId id="293"/>
            <p14:sldId id="294"/>
            <p14:sldId id="300"/>
            <p14:sldId id="321"/>
            <p14:sldId id="296"/>
            <p14:sldId id="322"/>
            <p14:sldId id="299"/>
            <p14:sldId id="301"/>
            <p14:sldId id="303"/>
            <p14:sldId id="304"/>
            <p14:sldId id="305"/>
            <p14:sldId id="302"/>
            <p14:sldId id="306"/>
            <p14:sldId id="307"/>
            <p14:sldId id="308"/>
            <p14:sldId id="323"/>
            <p14:sldId id="309"/>
            <p14:sldId id="310"/>
            <p14:sldId id="311"/>
            <p14:sldId id="312"/>
            <p14:sldId id="315"/>
            <p14:sldId id="317"/>
            <p14:sldId id="324"/>
            <p14:sldId id="318"/>
            <p14:sldId id="313"/>
            <p14:sldId id="314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000"/>
    <a:srgbClr val="414141"/>
    <a:srgbClr val="B9B9B9"/>
    <a:srgbClr val="DDD9C3"/>
    <a:srgbClr val="C4BD97"/>
    <a:srgbClr val="003162"/>
    <a:srgbClr val="888888"/>
    <a:srgbClr val="FF0000"/>
    <a:srgbClr val="D8CF3D"/>
    <a:srgbClr val="00B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3827" autoAdjust="0"/>
  </p:normalViewPr>
  <p:slideViewPr>
    <p:cSldViewPr snapToGrid="0" snapToObjects="1">
      <p:cViewPr varScale="1">
        <p:scale>
          <a:sx n="88" d="100"/>
          <a:sy n="88" d="100"/>
        </p:scale>
        <p:origin x="1416" y="67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~18s to finish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6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~8s to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0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today:</a:t>
            </a:r>
            <a:br>
              <a:rPr lang="en-US" dirty="0"/>
            </a:br>
            <a:r>
              <a:rPr lang="en-US" dirty="0"/>
              <a:t>Grating couplers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59523"/>
            <a:ext cx="7740650" cy="4365079"/>
          </a:xfrm>
        </p:spPr>
        <p:txBody>
          <a:bodyPr/>
          <a:lstStyle/>
          <a:p>
            <a:r>
              <a:rPr lang="en-US" dirty="0"/>
              <a:t>Today we will design and simulate a silicon photonic grating coupler using </a:t>
            </a:r>
            <a:r>
              <a:rPr lang="en-US" dirty="0" err="1"/>
              <a:t>Lumerical</a:t>
            </a:r>
            <a:r>
              <a:rPr lang="en-US" dirty="0"/>
              <a:t> FDTD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 out-coupler grating for angle of 13</a:t>
            </a:r>
            <a:r>
              <a:rPr lang="en-US" dirty="0">
                <a:latin typeface="Calibri" panose="020F0502020204030204" pitchFamily="34" charset="0"/>
              </a:rPr>
              <a:t>° </a:t>
            </a:r>
            <a:r>
              <a:rPr lang="en-US" dirty="0"/>
              <a:t>at a wavelength of 1.55µm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7915" y="2304213"/>
                <a:ext cx="2008499" cy="785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𝑐𝑙𝑎𝑑𝑑𝑖𝑛𝑔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15" y="2304213"/>
                <a:ext cx="2008499" cy="785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4048" y="3124039"/>
                <a:ext cx="2706703" cy="712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2.6−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(1)(1.55)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1.45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8" y="3124039"/>
                <a:ext cx="2706703" cy="7129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047" y="3976951"/>
                <a:ext cx="2706703" cy="712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13°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2.6−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(1)(1.55)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1.45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7" y="3976951"/>
                <a:ext cx="2706703" cy="7129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348" y="4816488"/>
                <a:ext cx="2706703" cy="712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13°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2.6−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(1)(1.55)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1.45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48" y="4816488"/>
                <a:ext cx="2706703" cy="712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827163" y="5320895"/>
            <a:ext cx="8528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6326" y="5168181"/>
                <a:ext cx="12551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=682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326" y="5168181"/>
                <a:ext cx="1255152" cy="276999"/>
              </a:xfrm>
              <a:prstGeom prst="rect">
                <a:avLst/>
              </a:prstGeom>
              <a:blipFill>
                <a:blip r:embed="rId6"/>
                <a:stretch>
                  <a:fillRect l="-2427" r="-2427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78019" y="2473250"/>
                <a:ext cx="3965766" cy="1521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Note </a:t>
                </a:r>
                <a:r>
                  <a:rPr lang="en-US" dirty="0"/>
                  <a:t>that only one order m = 1</a:t>
                </a:r>
                <a:br>
                  <a:rPr lang="en-US" dirty="0"/>
                </a:br>
                <a:r>
                  <a:rPr lang="en-US" dirty="0"/>
                  <a:t>is supported for this </a:t>
                </a:r>
                <a:r>
                  <a:rPr lang="en-US" dirty="0" smtClean="0"/>
                  <a:t>grating</a:t>
                </a:r>
              </a:p>
              <a:p>
                <a:endParaRPr lang="en-US" dirty="0"/>
              </a:p>
              <a:p>
                <a:r>
                  <a:rPr lang="en-US" dirty="0" smtClean="0"/>
                  <a:t>m = 0 </a:t>
                </a:r>
                <a:r>
                  <a:rPr lang="en-US" dirty="0" smtClean="0">
                    <a:latin typeface="Calibri" panose="020F0502020204030204" pitchFamily="34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𝑐𝑙𝑎𝑑𝑑𝑖𝑛𝑔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&gt; 1 (as always)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m = 2 → 2*1.55/0.682 = 4.5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= 2.6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019" y="2473250"/>
                <a:ext cx="3965766" cy="1521827"/>
              </a:xfrm>
              <a:prstGeom prst="rect">
                <a:avLst/>
              </a:prstGeom>
              <a:blipFill rotWithShape="0">
                <a:blip r:embed="rId7"/>
                <a:stretch>
                  <a:fillRect l="-1385" t="-2410" r="-462" b="-4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4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grating period (pitch)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862" y="1202499"/>
            <a:ext cx="7740650" cy="4622103"/>
          </a:xfrm>
        </p:spPr>
        <p:txBody>
          <a:bodyPr/>
          <a:lstStyle/>
          <a:p>
            <a:r>
              <a:rPr lang="en-US" dirty="0"/>
              <a:t>Right click on </a:t>
            </a:r>
            <a:r>
              <a:rPr lang="en-US" b="1" i="1" dirty="0"/>
              <a:t>grating_coupler_2d </a:t>
            </a:r>
            <a:r>
              <a:rPr lang="en-US" dirty="0"/>
              <a:t> and click </a:t>
            </a:r>
            <a:r>
              <a:rPr lang="en-US" b="1" i="1" dirty="0"/>
              <a:t>Edit object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1625" y="1657084"/>
            <a:ext cx="5324947" cy="48917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428206" y="4676503"/>
            <a:ext cx="1105988" cy="10450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8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</a:t>
            </a:r>
            <a:r>
              <a:rPr lang="en-US" dirty="0"/>
              <a:t>monitor above grating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065911"/>
            <a:ext cx="7740650" cy="4382664"/>
          </a:xfrm>
        </p:spPr>
        <p:txBody>
          <a:bodyPr/>
          <a:lstStyle/>
          <a:p>
            <a:r>
              <a:rPr lang="en-US" dirty="0"/>
              <a:t>We wish to </a:t>
            </a:r>
            <a:r>
              <a:rPr lang="en-US" dirty="0" smtClean="0"/>
              <a:t>monitor </a:t>
            </a:r>
            <a:r>
              <a:rPr lang="en-US" dirty="0"/>
              <a:t>the power transmitted out of the </a:t>
            </a:r>
            <a:r>
              <a:rPr lang="en-US" dirty="0" smtClean="0"/>
              <a:t>grating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Right </a:t>
            </a:r>
            <a:r>
              <a:rPr lang="en-US" dirty="0">
                <a:sym typeface="Wingdings" panose="05000000000000000000" pitchFamily="2" charset="2"/>
              </a:rPr>
              <a:t>click </a:t>
            </a:r>
            <a:r>
              <a:rPr lang="en-US" b="1" i="1" dirty="0" err="1" smtClean="0">
                <a:sym typeface="Wingdings" panose="05000000000000000000" pitchFamily="2" charset="2"/>
              </a:rPr>
              <a:t>aboveMonitor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and select </a:t>
            </a:r>
            <a:r>
              <a:rPr lang="en-US" b="1" i="1" dirty="0">
                <a:sym typeface="Wingdings" panose="05000000000000000000" pitchFamily="2" charset="2"/>
              </a:rPr>
              <a:t>Edit Object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1" y="2968863"/>
            <a:ext cx="3934557" cy="3096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2285" y="4274577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39603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</a:t>
            </a:r>
            <a:r>
              <a:rPr lang="en-US" dirty="0"/>
              <a:t>monitor above grating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42" y="884170"/>
            <a:ext cx="5733489" cy="51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Out-coupler </a:t>
            </a:r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the x-position of the waveguide source to -12.5µm and simulate.</a:t>
            </a:r>
          </a:p>
          <a:p>
            <a:r>
              <a:rPr lang="en-US" dirty="0"/>
              <a:t>Right-click on 2DMonitor 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</a:t>
            </a:r>
            <a:r>
              <a:rPr lang="en-US" b="1" i="1" dirty="0" err="1" smtClean="0">
                <a:sym typeface="Wingdings" panose="05000000000000000000" pitchFamily="2" charset="2"/>
              </a:rPr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</a:t>
            </a:r>
            <a:r>
              <a:rPr lang="en-US" dirty="0" err="1" smtClean="0"/>
              <a:t>outcoupled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9" y="1789205"/>
            <a:ext cx="8051190" cy="290881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466492" y="3921369"/>
            <a:ext cx="323222" cy="791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66492" y="4712677"/>
            <a:ext cx="331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diffracted into the substrate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9119" y="1125135"/>
            <a:ext cx="329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diffracted out of the grating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62854" y="1450731"/>
            <a:ext cx="999392" cy="1269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4468" y="5174089"/>
            <a:ext cx="5951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 to </a:t>
            </a:r>
            <a:r>
              <a:rPr lang="en-US" sz="2000" b="1" i="1" dirty="0" smtClean="0"/>
              <a:t>Parameters</a:t>
            </a:r>
            <a:r>
              <a:rPr lang="en-US" sz="2000" dirty="0" smtClean="0">
                <a:latin typeface="Calibri" panose="020F0502020204030204" pitchFamily="34" charset="0"/>
              </a:rPr>
              <a:t> box on bottom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Select </a:t>
            </a:r>
            <a:r>
              <a:rPr lang="en-US" sz="2000" b="1" i="1" dirty="0" smtClean="0">
                <a:latin typeface="Calibri" panose="020F0502020204030204" pitchFamily="34" charset="0"/>
              </a:rPr>
              <a:t>lambda</a:t>
            </a:r>
            <a:r>
              <a:rPr lang="en-US" sz="2000" dirty="0" smtClean="0">
                <a:latin typeface="Calibri" panose="020F0502020204030204" pitchFamily="34" charset="0"/>
              </a:rPr>
              <a:t>, set scroll bar on right to near 1.55 um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6267" y="3836069"/>
                <a:ext cx="466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67" y="3836069"/>
                <a:ext cx="46647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3684" r="-23684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8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 err="1" smtClean="0"/>
              <a:t>outcoupled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Right-click on </a:t>
            </a:r>
            <a:r>
              <a:rPr lang="en-US" b="1" i="1" dirty="0" err="1"/>
              <a:t>aboveMonitor</a:t>
            </a:r>
            <a:r>
              <a:rPr lang="en-US" b="1" i="1" dirty="0"/>
              <a:t> </a:t>
            </a:r>
            <a:r>
              <a:rPr lang="en-US" dirty="0"/>
              <a:t>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T</a:t>
            </a:r>
            <a:endParaRPr lang="en-US" b="1" i="1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410" y="2041642"/>
            <a:ext cx="6293939" cy="4236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</a:t>
            </a:r>
            <a:r>
              <a:rPr lang="en-US" dirty="0" err="1" smtClean="0"/>
              <a:t>outcoupled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82600" y="1433146"/>
            <a:ext cx="7740650" cy="4391456"/>
          </a:xfrm>
        </p:spPr>
        <p:txBody>
          <a:bodyPr/>
          <a:lstStyle/>
          <a:p>
            <a:r>
              <a:rPr lang="en-US" dirty="0"/>
              <a:t>Our design is close but slightly off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48908" y="4976446"/>
            <a:ext cx="0" cy="764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48908" y="4879731"/>
            <a:ext cx="189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wavelength</a:t>
            </a:r>
          </a:p>
        </p:txBody>
      </p:sp>
    </p:spTree>
    <p:extLst>
      <p:ext uri="{BB962C8B-B14F-4D97-AF65-F5344CB8AC3E}">
        <p14:creationId xmlns:p14="http://schemas.microsoft.com/office/powerpoint/2010/main" val="16574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Grating angle sensitivity to wavelength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24716"/>
            <a:ext cx="7740650" cy="4622103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Right-click on </a:t>
            </a:r>
            <a:r>
              <a:rPr lang="en-US" b="1" i="1" dirty="0" err="1"/>
              <a:t>aboveMonitor</a:t>
            </a:r>
            <a:r>
              <a:rPr lang="en-US" b="1" i="1" dirty="0"/>
              <a:t> </a:t>
            </a:r>
            <a:r>
              <a:rPr lang="en-US" dirty="0"/>
              <a:t>and select </a:t>
            </a:r>
            <a:r>
              <a:rPr lang="en-US" b="1" i="1" dirty="0"/>
              <a:t>Visualize</a:t>
            </a:r>
            <a:r>
              <a:rPr lang="en-US" b="1" i="1" dirty="0">
                <a:sym typeface="Wingdings" panose="05000000000000000000" pitchFamily="2" charset="2"/>
              </a:rPr>
              <a:t> </a:t>
            </a:r>
            <a:r>
              <a:rPr lang="en-US" b="1" i="1" dirty="0" err="1">
                <a:sym typeface="Wingdings" panose="05000000000000000000" pitchFamily="2" charset="2"/>
              </a:rPr>
              <a:t>Farfield</a:t>
            </a:r>
            <a:r>
              <a:rPr lang="en-US" b="1" i="1" dirty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Grating angle sensitivity to wavelength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88" y="1444840"/>
            <a:ext cx="5465519" cy="4742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631" y="2136583"/>
            <a:ext cx="3785239" cy="23529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09680" y="3771415"/>
            <a:ext cx="393246" cy="4087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 flipV="1">
            <a:off x="4902926" y="3815846"/>
            <a:ext cx="407183" cy="15991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13948" y="4489570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17.5</a:t>
            </a:r>
            <a:r>
              <a:rPr lang="en-US" dirty="0" smtClean="0">
                <a:latin typeface="Calibri" panose="020F0502020204030204" pitchFamily="34" charset="0"/>
              </a:rPr>
              <a:t>° </a:t>
            </a:r>
            <a:r>
              <a:rPr lang="en-US" dirty="0" smtClean="0"/>
              <a:t>@ 1550 nm</a:t>
            </a:r>
          </a:p>
          <a:p>
            <a:r>
              <a:rPr lang="en-US" dirty="0" smtClean="0"/>
              <a:t>(target 13</a:t>
            </a:r>
            <a:r>
              <a:rPr lang="en-US" dirty="0">
                <a:latin typeface="Calibri" panose="020F0502020204030204" pitchFamily="34" charset="0"/>
              </a:rPr>
              <a:t>°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918956" y="4219625"/>
            <a:ext cx="5106946" cy="1148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918954" y="3552500"/>
            <a:ext cx="5106947" cy="667124"/>
          </a:xfrm>
          <a:custGeom>
            <a:avLst/>
            <a:gdLst>
              <a:gd name="connsiteX0" fmla="*/ 1 w 5106947"/>
              <a:gd name="connsiteY0" fmla="*/ 0 h 667124"/>
              <a:gd name="connsiteX1" fmla="*/ 2064045 w 5106947"/>
              <a:gd name="connsiteY1" fmla="*/ 0 h 667124"/>
              <a:gd name="connsiteX2" fmla="*/ 2064045 w 5106947"/>
              <a:gd name="connsiteY2" fmla="*/ 2048 h 667124"/>
              <a:gd name="connsiteX3" fmla="*/ 2072495 w 5106947"/>
              <a:gd name="connsiteY3" fmla="*/ 2048 h 667124"/>
              <a:gd name="connsiteX4" fmla="*/ 2072495 w 5106947"/>
              <a:gd name="connsiteY4" fmla="*/ 201288 h 667124"/>
              <a:gd name="connsiteX5" fmla="*/ 2381984 w 5106947"/>
              <a:gd name="connsiteY5" fmla="*/ 201288 h 667124"/>
              <a:gd name="connsiteX6" fmla="*/ 2381984 w 5106947"/>
              <a:gd name="connsiteY6" fmla="*/ 6471 h 667124"/>
              <a:gd name="connsiteX7" fmla="*/ 2671677 w 5106947"/>
              <a:gd name="connsiteY7" fmla="*/ 6471 h 667124"/>
              <a:gd name="connsiteX8" fmla="*/ 2671677 w 5106947"/>
              <a:gd name="connsiteY8" fmla="*/ 201288 h 667124"/>
              <a:gd name="connsiteX9" fmla="*/ 2990944 w 5106947"/>
              <a:gd name="connsiteY9" fmla="*/ 201288 h 667124"/>
              <a:gd name="connsiteX10" fmla="*/ 2990944 w 5106947"/>
              <a:gd name="connsiteY10" fmla="*/ 6172 h 667124"/>
              <a:gd name="connsiteX11" fmla="*/ 3280637 w 5106947"/>
              <a:gd name="connsiteY11" fmla="*/ 6172 h 667124"/>
              <a:gd name="connsiteX12" fmla="*/ 3280637 w 5106947"/>
              <a:gd name="connsiteY12" fmla="*/ 201288 h 667124"/>
              <a:gd name="connsiteX13" fmla="*/ 3592433 w 5106947"/>
              <a:gd name="connsiteY13" fmla="*/ 201288 h 667124"/>
              <a:gd name="connsiteX14" fmla="*/ 3592433 w 5106947"/>
              <a:gd name="connsiteY14" fmla="*/ 1 h 667124"/>
              <a:gd name="connsiteX15" fmla="*/ 3882127 w 5106947"/>
              <a:gd name="connsiteY15" fmla="*/ 1 h 667124"/>
              <a:gd name="connsiteX16" fmla="*/ 3882127 w 5106947"/>
              <a:gd name="connsiteY16" fmla="*/ 201288 h 667124"/>
              <a:gd name="connsiteX17" fmla="*/ 4208605 w 5106947"/>
              <a:gd name="connsiteY17" fmla="*/ 201288 h 667124"/>
              <a:gd name="connsiteX18" fmla="*/ 4208605 w 5106947"/>
              <a:gd name="connsiteY18" fmla="*/ 3264 h 667124"/>
              <a:gd name="connsiteX19" fmla="*/ 4498298 w 5106947"/>
              <a:gd name="connsiteY19" fmla="*/ 3264 h 667124"/>
              <a:gd name="connsiteX20" fmla="*/ 4498298 w 5106947"/>
              <a:gd name="connsiteY20" fmla="*/ 201288 h 667124"/>
              <a:gd name="connsiteX21" fmla="*/ 4817254 w 5106947"/>
              <a:gd name="connsiteY21" fmla="*/ 201288 h 667124"/>
              <a:gd name="connsiteX22" fmla="*/ 4817254 w 5106947"/>
              <a:gd name="connsiteY22" fmla="*/ 5349 h 667124"/>
              <a:gd name="connsiteX23" fmla="*/ 5106947 w 5106947"/>
              <a:gd name="connsiteY23" fmla="*/ 5349 h 667124"/>
              <a:gd name="connsiteX24" fmla="*/ 5106947 w 5106947"/>
              <a:gd name="connsiteY24" fmla="*/ 201288 h 667124"/>
              <a:gd name="connsiteX25" fmla="*/ 5106947 w 5106947"/>
              <a:gd name="connsiteY25" fmla="*/ 401003 h 667124"/>
              <a:gd name="connsiteX26" fmla="*/ 5106947 w 5106947"/>
              <a:gd name="connsiteY26" fmla="*/ 667124 h 667124"/>
              <a:gd name="connsiteX27" fmla="*/ 0 w 5106947"/>
              <a:gd name="connsiteY27" fmla="*/ 667124 h 667124"/>
              <a:gd name="connsiteX28" fmla="*/ 0 w 5106947"/>
              <a:gd name="connsiteY28" fmla="*/ 201288 h 667124"/>
              <a:gd name="connsiteX29" fmla="*/ 1 w 5106947"/>
              <a:gd name="connsiteY29" fmla="*/ 201288 h 66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06947" h="667124">
                <a:moveTo>
                  <a:pt x="1" y="0"/>
                </a:moveTo>
                <a:lnTo>
                  <a:pt x="2064045" y="0"/>
                </a:lnTo>
                <a:lnTo>
                  <a:pt x="2064045" y="2048"/>
                </a:lnTo>
                <a:lnTo>
                  <a:pt x="2072495" y="2048"/>
                </a:lnTo>
                <a:lnTo>
                  <a:pt x="2072495" y="201288"/>
                </a:lnTo>
                <a:lnTo>
                  <a:pt x="2381984" y="201288"/>
                </a:lnTo>
                <a:lnTo>
                  <a:pt x="2381984" y="6471"/>
                </a:lnTo>
                <a:lnTo>
                  <a:pt x="2671677" y="6471"/>
                </a:lnTo>
                <a:lnTo>
                  <a:pt x="2671677" y="201288"/>
                </a:lnTo>
                <a:lnTo>
                  <a:pt x="2990944" y="201288"/>
                </a:lnTo>
                <a:lnTo>
                  <a:pt x="2990944" y="6172"/>
                </a:lnTo>
                <a:lnTo>
                  <a:pt x="3280637" y="6172"/>
                </a:lnTo>
                <a:lnTo>
                  <a:pt x="3280637" y="201288"/>
                </a:lnTo>
                <a:lnTo>
                  <a:pt x="3592433" y="201288"/>
                </a:lnTo>
                <a:lnTo>
                  <a:pt x="3592433" y="1"/>
                </a:lnTo>
                <a:lnTo>
                  <a:pt x="3882127" y="1"/>
                </a:lnTo>
                <a:lnTo>
                  <a:pt x="3882127" y="201288"/>
                </a:lnTo>
                <a:lnTo>
                  <a:pt x="4208605" y="201288"/>
                </a:lnTo>
                <a:lnTo>
                  <a:pt x="4208605" y="3264"/>
                </a:lnTo>
                <a:lnTo>
                  <a:pt x="4498298" y="3264"/>
                </a:lnTo>
                <a:lnTo>
                  <a:pt x="4498298" y="201288"/>
                </a:lnTo>
                <a:lnTo>
                  <a:pt x="4817254" y="201288"/>
                </a:lnTo>
                <a:lnTo>
                  <a:pt x="4817254" y="5349"/>
                </a:lnTo>
                <a:lnTo>
                  <a:pt x="5106947" y="5349"/>
                </a:lnTo>
                <a:lnTo>
                  <a:pt x="5106947" y="201288"/>
                </a:lnTo>
                <a:lnTo>
                  <a:pt x="5106947" y="401003"/>
                </a:lnTo>
                <a:lnTo>
                  <a:pt x="5106947" y="667124"/>
                </a:lnTo>
                <a:lnTo>
                  <a:pt x="0" y="667124"/>
                </a:lnTo>
                <a:lnTo>
                  <a:pt x="0" y="201288"/>
                </a:lnTo>
                <a:lnTo>
                  <a:pt x="1" y="2012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Silicon photonic grating coupler design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3216" y="3476790"/>
            <a:ext cx="0" cy="81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8817" y="4293938"/>
            <a:ext cx="928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blipFill>
                <a:blip r:embed="rId3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16200000">
            <a:off x="4221234" y="3579157"/>
            <a:ext cx="135915" cy="5964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95800" y="3904933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00" y="3904933"/>
                <a:ext cx="186781" cy="276999"/>
              </a:xfrm>
              <a:prstGeom prst="rect">
                <a:avLst/>
              </a:prstGeom>
              <a:blipFill>
                <a:blip r:embed="rId4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blipFill>
                <a:blip r:embed="rId5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64876" y="3170432"/>
                <a:ext cx="976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𝑐𝑙𝑎𝑑𝑑𝑖𝑛𝑔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3170432"/>
                <a:ext cx="976999" cy="276999"/>
              </a:xfrm>
              <a:prstGeom prst="rect">
                <a:avLst/>
              </a:prstGeom>
              <a:blipFill>
                <a:blip r:embed="rId6"/>
                <a:stretch>
                  <a:fillRect l="-8075" t="-2174" r="-745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blipFill>
                <a:blip r:embed="rId7"/>
                <a:stretch>
                  <a:fillRect l="-10714" r="-476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2565732" y="4070730"/>
            <a:ext cx="11604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617" y="3753210"/>
                <a:ext cx="439672" cy="276999"/>
              </a:xfrm>
              <a:prstGeom prst="rect">
                <a:avLst/>
              </a:prstGeom>
              <a:blipFill>
                <a:blip r:embed="rId8"/>
                <a:stretch>
                  <a:fillRect l="-12500" r="-138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blipFill>
                <a:blip r:embed="rId9"/>
                <a:stretch>
                  <a:fillRect l="-23077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4130148" y="2444722"/>
            <a:ext cx="1264923" cy="104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57209" y="2716244"/>
            <a:ext cx="970469" cy="818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353930" y="2993519"/>
            <a:ext cx="627295" cy="530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913116" y="3219873"/>
            <a:ext cx="341453" cy="297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25741" y="2898544"/>
            <a:ext cx="0" cy="61292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rot="404528" flipH="1">
            <a:off x="4134781" y="3150169"/>
            <a:ext cx="266700" cy="151612"/>
          </a:xfrm>
          <a:custGeom>
            <a:avLst/>
            <a:gdLst>
              <a:gd name="connsiteX0" fmla="*/ 266700 w 266700"/>
              <a:gd name="connsiteY0" fmla="*/ 27787 h 151612"/>
              <a:gd name="connsiteX1" fmla="*/ 142875 w 266700"/>
              <a:gd name="connsiteY1" fmla="*/ 8737 h 151612"/>
              <a:gd name="connsiteX2" fmla="*/ 0 w 266700"/>
              <a:gd name="connsiteY2" fmla="*/ 151612 h 15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151612">
                <a:moveTo>
                  <a:pt x="266700" y="27787"/>
                </a:moveTo>
                <a:cubicBezTo>
                  <a:pt x="227012" y="7943"/>
                  <a:pt x="187325" y="-11901"/>
                  <a:pt x="142875" y="8737"/>
                </a:cubicBezTo>
                <a:cubicBezTo>
                  <a:pt x="98425" y="29375"/>
                  <a:pt x="49212" y="90493"/>
                  <a:pt x="0" y="151612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08290" y="2811904"/>
                <a:ext cx="338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290" y="2811904"/>
                <a:ext cx="338746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 rot="13599240">
            <a:off x="6772764" y="-1258805"/>
            <a:ext cx="1733114" cy="4649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8926909">
            <a:off x="5997916" y="1206188"/>
            <a:ext cx="21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6467" y="1848476"/>
                <a:ext cx="2008499" cy="785536"/>
              </a:xfrm>
              <a:prstGeom prst="rect">
                <a:avLst/>
              </a:prstGeom>
              <a:noFill/>
              <a:ln>
                <a:solidFill>
                  <a:srgbClr val="C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𝑐𝑙𝑎𝑑𝑑𝑖𝑛𝑔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67" y="1848476"/>
                <a:ext cx="2008499" cy="7855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918956" y="5367703"/>
            <a:ext cx="5106946" cy="7569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blipFill>
                <a:blip r:embed="rId12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7183315" y="3552500"/>
            <a:ext cx="167054" cy="6671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76746" y="3696242"/>
            <a:ext cx="96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220nm</a:t>
            </a:r>
          </a:p>
        </p:txBody>
      </p:sp>
    </p:spTree>
    <p:extLst>
      <p:ext uri="{BB962C8B-B14F-4D97-AF65-F5344CB8AC3E}">
        <p14:creationId xmlns:p14="http://schemas.microsoft.com/office/powerpoint/2010/main" val="4063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In-coupler grating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</p:spPr>
        <p:txBody>
          <a:bodyPr/>
          <a:lstStyle/>
          <a:p>
            <a:r>
              <a:rPr lang="en-US" dirty="0"/>
              <a:t>Let’s see how well our grating coupler works for coupling light </a:t>
            </a:r>
            <a:r>
              <a:rPr lang="en-US" i="1" dirty="0"/>
              <a:t>into </a:t>
            </a:r>
            <a:r>
              <a:rPr lang="en-US" dirty="0"/>
              <a:t>a waveguide.</a:t>
            </a:r>
          </a:p>
          <a:p>
            <a:r>
              <a:rPr lang="en-US" dirty="0" smtClean="0"/>
              <a:t>Go back to </a:t>
            </a:r>
            <a:r>
              <a:rPr lang="en-US" b="1" i="1" dirty="0" smtClean="0"/>
              <a:t>Layout</a:t>
            </a:r>
            <a:r>
              <a:rPr lang="en-US" dirty="0" smtClean="0"/>
              <a:t> mode</a:t>
            </a:r>
          </a:p>
          <a:p>
            <a:r>
              <a:rPr lang="en-US" dirty="0" smtClean="0"/>
              <a:t>Right-click </a:t>
            </a:r>
            <a:r>
              <a:rPr lang="en-US" b="1" i="1" dirty="0" err="1" smtClean="0"/>
              <a:t>waveguide_source→Disable</a:t>
            </a:r>
            <a:endParaRPr lang="en-US" b="1" i="1" dirty="0"/>
          </a:p>
          <a:p>
            <a:r>
              <a:rPr lang="en-US" dirty="0"/>
              <a:t>Right-click </a:t>
            </a:r>
            <a:r>
              <a:rPr lang="en-US" b="1" i="1" dirty="0" err="1" smtClean="0"/>
              <a:t>source</a:t>
            </a:r>
            <a:r>
              <a:rPr lang="en-US" b="1" i="1" dirty="0" err="1" smtClean="0">
                <a:sym typeface="Wingdings" panose="05000000000000000000" pitchFamily="2" charset="2"/>
              </a:rPr>
              <a:t>→Enable</a:t>
            </a:r>
            <a:r>
              <a:rPr lang="en-US" dirty="0">
                <a:sym typeface="Wingdings" panose="05000000000000000000" pitchFamily="2" charset="2"/>
              </a:rPr>
              <a:t>. This is a Gaussian source we will use </a:t>
            </a:r>
            <a:r>
              <a:rPr lang="en-US" dirty="0" smtClean="0">
                <a:sym typeface="Wingdings" panose="05000000000000000000" pitchFamily="2" charset="2"/>
              </a:rPr>
              <a:t>first to approximate </a:t>
            </a:r>
            <a:r>
              <a:rPr lang="en-US" dirty="0">
                <a:sym typeface="Wingdings" panose="05000000000000000000" pitchFamily="2" charset="2"/>
              </a:rPr>
              <a:t>the fiber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433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98" y="856905"/>
            <a:ext cx="6506652" cy="58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source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79" y="983291"/>
            <a:ext cx="5696683" cy="51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7" y="903516"/>
            <a:ext cx="5775813" cy="517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coupled into the waveguide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57476"/>
            <a:ext cx="7740650" cy="4622103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We will use </a:t>
            </a:r>
            <a:r>
              <a:rPr lang="en-US" b="1" i="1" dirty="0" err="1" smtClean="0">
                <a:sym typeface="Wingdings" panose="05000000000000000000" pitchFamily="2" charset="2"/>
              </a:rPr>
              <a:t>modeMonitor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to see the shape of the mode at various wavelengths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04" y="2231414"/>
            <a:ext cx="5143500" cy="40481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547446" y="4352192"/>
            <a:ext cx="1090246" cy="844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1147" y="5055577"/>
            <a:ext cx="94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14685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coupled into the waveguide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72" y="1433145"/>
            <a:ext cx="5204929" cy="48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In-coupler grating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</a:t>
            </a:r>
          </a:p>
          <a:p>
            <a:r>
              <a:rPr lang="en-US" dirty="0"/>
              <a:t>Right-click on </a:t>
            </a:r>
            <a:r>
              <a:rPr lang="en-US" b="1" i="1" dirty="0"/>
              <a:t>2DMonitor</a:t>
            </a:r>
            <a:r>
              <a:rPr lang="en-US" dirty="0"/>
              <a:t> 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</a:t>
            </a:r>
            <a:r>
              <a:rPr lang="en-US" b="1" i="1" dirty="0" err="1" smtClean="0">
                <a:sym typeface="Wingdings" panose="05000000000000000000" pitchFamily="2" charset="2"/>
              </a:rPr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2" y="1608516"/>
            <a:ext cx="7971692" cy="2790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coupled into the waveguide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76046" y="3208941"/>
            <a:ext cx="369277" cy="1749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2724" y="4926566"/>
            <a:ext cx="306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coupled into waveguide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4775" y="4944096"/>
            <a:ext cx="288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lost into the substrate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60024" y="3552092"/>
            <a:ext cx="1019907" cy="1392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051" y="5400512"/>
            <a:ext cx="5951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 to </a:t>
            </a:r>
            <a:r>
              <a:rPr lang="en-US" sz="2000" b="1" i="1" dirty="0" smtClean="0"/>
              <a:t>Parameters</a:t>
            </a:r>
            <a:r>
              <a:rPr lang="en-US" sz="2000" dirty="0" smtClean="0">
                <a:latin typeface="Calibri" panose="020F0502020204030204" pitchFamily="34" charset="0"/>
              </a:rPr>
              <a:t> box on bottom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Select </a:t>
            </a:r>
            <a:r>
              <a:rPr lang="en-US" sz="2000" b="1" i="1" dirty="0" smtClean="0">
                <a:latin typeface="Calibri" panose="020F0502020204030204" pitchFamily="34" charset="0"/>
              </a:rPr>
              <a:t>lambda</a:t>
            </a:r>
            <a:r>
              <a:rPr lang="en-US" sz="2000" dirty="0" smtClean="0">
                <a:latin typeface="Calibri" panose="020F0502020204030204" pitchFamily="34" charset="0"/>
              </a:rPr>
              <a:t>, set scroll bar on right to near 1.55 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48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Right-click on </a:t>
            </a:r>
            <a:r>
              <a:rPr lang="en-US" b="1" i="1" dirty="0" err="1"/>
              <a:t>modeMonitor</a:t>
            </a:r>
            <a:r>
              <a:rPr lang="en-US" b="1" i="1" dirty="0"/>
              <a:t> </a:t>
            </a:r>
            <a:r>
              <a:rPr lang="en-US" dirty="0"/>
              <a:t>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</a:t>
            </a:r>
            <a:r>
              <a:rPr lang="en-US" b="1" i="1" dirty="0" err="1" smtClean="0">
                <a:sym typeface="Wingdings" panose="05000000000000000000" pitchFamily="2" charset="2"/>
              </a:rPr>
              <a:t>T</a:t>
            </a:r>
            <a:endParaRPr lang="en-US" b="1" i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75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coupled into the waveguide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2600" y="1397977"/>
            <a:ext cx="7740650" cy="4426625"/>
          </a:xfrm>
        </p:spPr>
        <p:txBody>
          <a:bodyPr/>
          <a:lstStyle/>
          <a:p>
            <a:r>
              <a:rPr lang="en-US" dirty="0"/>
              <a:t>Again our “back of the envelope” design is slightly off, but not bad!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90" y="1824805"/>
            <a:ext cx="5866626" cy="42099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64344" y="4840667"/>
            <a:ext cx="0" cy="764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64344" y="4743952"/>
            <a:ext cx="189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wavelength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554" y="6070149"/>
            <a:ext cx="8966446" cy="74790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47620" y="6069265"/>
            <a:ext cx="1489165" cy="7846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Silicon photonic grating coupler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433146"/>
                <a:ext cx="7740650" cy="4391456"/>
              </a:xfrm>
            </p:spPr>
            <p:txBody>
              <a:bodyPr/>
              <a:lstStyle/>
              <a:p>
                <a:r>
                  <a:rPr lang="en-US" dirty="0"/>
                  <a:t>Using hand analysis we will estimate desired grating period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 to achieve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=13°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and use </a:t>
                </a:r>
                <a:r>
                  <a:rPr lang="en-US" dirty="0" err="1"/>
                  <a:t>Lumerical</a:t>
                </a:r>
                <a:r>
                  <a:rPr lang="en-US" dirty="0"/>
                  <a:t> FDTD to fine-tune the design.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433146"/>
                <a:ext cx="7740650" cy="4391456"/>
              </a:xfrm>
              <a:blipFill>
                <a:blip r:embed="rId2"/>
                <a:stretch>
                  <a:fillRect l="-866" t="-833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4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in-coupling to grating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065911"/>
            <a:ext cx="7740650" cy="12112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 to </a:t>
            </a:r>
            <a:r>
              <a:rPr lang="en-US" b="1" i="1" dirty="0" smtClean="0"/>
              <a:t>Layout </a:t>
            </a:r>
            <a:r>
              <a:rPr lang="en-US" dirty="0" smtClean="0"/>
              <a:t>mode</a:t>
            </a:r>
          </a:p>
          <a:p>
            <a:r>
              <a:rPr lang="en-US" dirty="0" smtClean="0"/>
              <a:t>Disable </a:t>
            </a:r>
            <a:r>
              <a:rPr lang="en-US" b="1" i="1" dirty="0" smtClean="0"/>
              <a:t>source</a:t>
            </a:r>
            <a:r>
              <a:rPr lang="en-US" dirty="0" smtClean="0"/>
              <a:t> (Gaussian source)</a:t>
            </a:r>
            <a:endParaRPr lang="en-US" dirty="0"/>
          </a:p>
          <a:p>
            <a:r>
              <a:rPr lang="en-US" dirty="0"/>
              <a:t>Enable </a:t>
            </a:r>
            <a:r>
              <a:rPr lang="en-US" b="1" i="1" dirty="0"/>
              <a:t>fiber</a:t>
            </a:r>
            <a:r>
              <a:rPr lang="en-US" dirty="0"/>
              <a:t> analysis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00" y="2413796"/>
            <a:ext cx="7144124" cy="3468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3838" y="377859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cladding</a:t>
            </a:r>
          </a:p>
        </p:txBody>
      </p:sp>
      <p:sp>
        <p:nvSpPr>
          <p:cNvPr id="6" name="TextBox 5"/>
          <p:cNvSpPr txBox="1"/>
          <p:nvPr/>
        </p:nvSpPr>
        <p:spPr>
          <a:xfrm rot="17100000">
            <a:off x="3818753" y="3737536"/>
            <a:ext cx="5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051" y="377859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cladding</a:t>
            </a:r>
          </a:p>
        </p:txBody>
      </p:sp>
    </p:spTree>
    <p:extLst>
      <p:ext uri="{BB962C8B-B14F-4D97-AF65-F5344CB8AC3E}">
        <p14:creationId xmlns:p14="http://schemas.microsoft.com/office/powerpoint/2010/main" val="14996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36" y="1298293"/>
            <a:ext cx="8530771" cy="4622103"/>
          </a:xfrm>
        </p:spPr>
        <p:txBody>
          <a:bodyPr/>
          <a:lstStyle/>
          <a:p>
            <a:r>
              <a:rPr lang="en-US" dirty="0"/>
              <a:t>Using more realistic fiber geometry let’s optimize the grating pitch so that the coupling peaks at 1.55</a:t>
            </a:r>
            <a:r>
              <a:rPr lang="en-US" dirty="0">
                <a:latin typeface="Calibri" panose="020F0502020204030204" pitchFamily="34" charset="0"/>
              </a:rPr>
              <a:t>µm.</a:t>
            </a:r>
          </a:p>
          <a:p>
            <a:r>
              <a:rPr lang="en-US" dirty="0"/>
              <a:t>A sweep plan has already been generated called </a:t>
            </a:r>
            <a:r>
              <a:rPr lang="en-US" b="1" i="1" dirty="0" err="1"/>
              <a:t>pitchSweep</a:t>
            </a:r>
            <a:r>
              <a:rPr lang="en-US" dirty="0"/>
              <a:t>. This will sweep the pitch from 650nm to 700nm.</a:t>
            </a:r>
          </a:p>
          <a:p>
            <a:r>
              <a:rPr lang="en-US" dirty="0"/>
              <a:t>Run </a:t>
            </a:r>
            <a:r>
              <a:rPr lang="en-US" b="1" i="1" dirty="0" err="1"/>
              <a:t>pitchSweep</a:t>
            </a:r>
            <a:r>
              <a:rPr lang="en-US" b="1" i="1" dirty="0"/>
              <a:t> </a:t>
            </a:r>
            <a:r>
              <a:rPr lang="en-US" dirty="0" smtClean="0"/>
              <a:t>at home (this </a:t>
            </a:r>
            <a:r>
              <a:rPr lang="en-US" dirty="0"/>
              <a:t>will run 20 </a:t>
            </a:r>
            <a:r>
              <a:rPr lang="en-US" dirty="0" smtClean="0"/>
              <a:t>simulations, ~3-4 min)</a:t>
            </a:r>
            <a:endParaRPr lang="en-US" dirty="0"/>
          </a:p>
          <a:p>
            <a:r>
              <a:rPr lang="en-US" dirty="0"/>
              <a:t>Right-click </a:t>
            </a:r>
            <a:r>
              <a:rPr lang="en-US" b="1" i="1" dirty="0" err="1"/>
              <a:t>pitchSweep</a:t>
            </a:r>
            <a:r>
              <a:rPr lang="en-US" b="1" i="1" dirty="0"/>
              <a:t> </a:t>
            </a:r>
            <a:r>
              <a:rPr lang="en-US" dirty="0"/>
              <a:t>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ModeT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6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3" y="1065911"/>
            <a:ext cx="5024071" cy="485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optimization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0508" y="1327639"/>
            <a:ext cx="263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choosing pitch of </a:t>
            </a:r>
            <a:r>
              <a:rPr lang="en-US" dirty="0" smtClean="0"/>
              <a:t>653nm </a:t>
            </a:r>
            <a:r>
              <a:rPr lang="en-US" dirty="0"/>
              <a:t>we can maximize the coupling at a wavelength of 1.55</a:t>
            </a:r>
            <a:r>
              <a:rPr lang="en-US" dirty="0">
                <a:latin typeface="Calibri" panose="020F0502020204030204" pitchFamily="34" charset="0"/>
              </a:rPr>
              <a:t>µm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17884" y="4959594"/>
            <a:ext cx="808893" cy="7429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02439" y="4222708"/>
            <a:ext cx="287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Need to do</a:t>
            </a:r>
          </a:p>
          <a:p>
            <a:r>
              <a:rPr lang="en-US" b="1" i="1" dirty="0" smtClean="0"/>
              <a:t>Scalar </a:t>
            </a:r>
            <a:r>
              <a:rPr lang="en-US" b="1" i="1" dirty="0" err="1" smtClean="0"/>
              <a:t>operation</a:t>
            </a:r>
            <a:r>
              <a:rPr lang="en-US" b="1" i="1" dirty="0" err="1" smtClean="0">
                <a:latin typeface="Calibri" panose="020F0502020204030204" pitchFamily="34" charset="0"/>
              </a:rPr>
              <a:t>→Abs</a:t>
            </a:r>
            <a:r>
              <a:rPr lang="en-US" dirty="0" smtClean="0">
                <a:latin typeface="Calibri" panose="020F0502020204030204" pitchFamily="34" charset="0"/>
              </a:rPr>
              <a:t>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b="1" i="1" dirty="0" smtClean="0"/>
              <a:t>grating_coupler_2D</a:t>
            </a:r>
            <a:r>
              <a:rPr lang="en-US" b="1" dirty="0" smtClean="0"/>
              <a:t> </a:t>
            </a:r>
            <a:r>
              <a:rPr lang="en-US" dirty="0" smtClean="0"/>
              <a:t>pitch </a:t>
            </a:r>
            <a:r>
              <a:rPr lang="en-US" dirty="0"/>
              <a:t>to </a:t>
            </a:r>
            <a:r>
              <a:rPr lang="en-US" dirty="0" smtClean="0"/>
              <a:t>653nm</a:t>
            </a:r>
            <a:endParaRPr lang="en-US" dirty="0"/>
          </a:p>
          <a:p>
            <a:r>
              <a:rPr lang="en-US" dirty="0"/>
              <a:t>Run simulation</a:t>
            </a:r>
          </a:p>
          <a:p>
            <a:r>
              <a:rPr lang="en-US" dirty="0"/>
              <a:t>Right-click on 2DMonitor 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</a:t>
            </a:r>
            <a:r>
              <a:rPr lang="en-US" b="1" i="1" dirty="0" err="1" smtClean="0">
                <a:sym typeface="Wingdings" panose="05000000000000000000" pitchFamily="2" charset="2"/>
              </a:rPr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optimization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8" y="1480607"/>
            <a:ext cx="8800001" cy="297123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776046" y="3208941"/>
            <a:ext cx="369277" cy="1749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724" y="4926566"/>
            <a:ext cx="306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coupled into waveguide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4775" y="4944096"/>
            <a:ext cx="288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lost into the substrate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460024" y="3552092"/>
            <a:ext cx="1019907" cy="1392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7051" y="5400512"/>
            <a:ext cx="5951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 to </a:t>
            </a:r>
            <a:r>
              <a:rPr lang="en-US" sz="2000" b="1" i="1" dirty="0" smtClean="0"/>
              <a:t>Parameters</a:t>
            </a:r>
            <a:r>
              <a:rPr lang="en-US" sz="2000" dirty="0" smtClean="0">
                <a:latin typeface="Calibri" panose="020F0502020204030204" pitchFamily="34" charset="0"/>
              </a:rPr>
              <a:t> box on bottom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Select </a:t>
            </a:r>
            <a:r>
              <a:rPr lang="en-US" sz="2000" b="1" i="1" dirty="0" smtClean="0">
                <a:latin typeface="Calibri" panose="020F0502020204030204" pitchFamily="34" charset="0"/>
              </a:rPr>
              <a:t>lambda</a:t>
            </a:r>
            <a:r>
              <a:rPr lang="en-US" sz="2000" dirty="0" smtClean="0">
                <a:latin typeface="Calibri" panose="020F0502020204030204" pitchFamily="34" charset="0"/>
              </a:rPr>
              <a:t>, set scroll bar on right to near 1.55 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89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</a:t>
            </a:r>
            <a:r>
              <a:rPr lang="en-US" dirty="0"/>
              <a:t>on </a:t>
            </a:r>
            <a:r>
              <a:rPr lang="en-US" b="1" i="1" dirty="0" err="1"/>
              <a:t>modeMonitor</a:t>
            </a:r>
            <a:r>
              <a:rPr lang="en-US" b="1" i="1" dirty="0"/>
              <a:t> </a:t>
            </a:r>
            <a:r>
              <a:rPr lang="en-US" dirty="0"/>
              <a:t>and select </a:t>
            </a:r>
            <a:r>
              <a:rPr lang="en-US" b="1" i="1" dirty="0" err="1"/>
              <a:t>Visualize</a:t>
            </a:r>
            <a:r>
              <a:rPr lang="en-US" b="1" i="1" dirty="0" err="1">
                <a:sym typeface="Wingdings" panose="05000000000000000000" pitchFamily="2" charset="2"/>
              </a:rPr>
              <a:t>T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8843" y="1065911"/>
            <a:ext cx="5714999" cy="46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optimization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48908" y="4283719"/>
            <a:ext cx="0" cy="764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48908" y="4187004"/>
            <a:ext cx="189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wavelength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594" y="6008471"/>
            <a:ext cx="8966446" cy="74790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86660" y="6007587"/>
            <a:ext cx="1489165" cy="7846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99971" y="1854926"/>
            <a:ext cx="15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52%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optimization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</p:spPr>
        <p:txBody>
          <a:bodyPr/>
          <a:lstStyle/>
          <a:p>
            <a:r>
              <a:rPr lang="en-US" dirty="0"/>
              <a:t>Coupling efficiency will be dependent upon the position of the fiber with respect to the grating</a:t>
            </a:r>
          </a:p>
          <a:p>
            <a:r>
              <a:rPr lang="en-US" dirty="0"/>
              <a:t> A sweep plan has been generated to sweep the fiber +/- 3 microns in the x-direction.</a:t>
            </a:r>
          </a:p>
          <a:p>
            <a:pPr lvl="1"/>
            <a:r>
              <a:rPr lang="en-US" dirty="0"/>
              <a:t>Note: It’s actually easier here to move the x-position of the grating but this accomplishes the same thing</a:t>
            </a:r>
          </a:p>
          <a:p>
            <a:r>
              <a:rPr lang="en-US" dirty="0"/>
              <a:t>Run </a:t>
            </a:r>
            <a:r>
              <a:rPr lang="en-US" b="1" i="1" dirty="0" err="1"/>
              <a:t>xSweep</a:t>
            </a:r>
            <a:r>
              <a:rPr lang="en-US" b="1" i="1" dirty="0"/>
              <a:t> </a:t>
            </a:r>
            <a:r>
              <a:rPr lang="en-US" dirty="0" smtClean="0"/>
              <a:t>at home (this </a:t>
            </a:r>
            <a:r>
              <a:rPr lang="en-US" dirty="0"/>
              <a:t>will run 20 </a:t>
            </a:r>
            <a:r>
              <a:rPr lang="en-US" dirty="0" smtClean="0"/>
              <a:t>simulations)</a:t>
            </a:r>
            <a:endParaRPr lang="en-US" dirty="0"/>
          </a:p>
          <a:p>
            <a:r>
              <a:rPr lang="en-US" dirty="0"/>
              <a:t>Right-click </a:t>
            </a:r>
            <a:r>
              <a:rPr lang="en-US" b="1" i="1" dirty="0" err="1"/>
              <a:t>xSweep</a:t>
            </a:r>
            <a:r>
              <a:rPr lang="en-US" b="1" i="1" dirty="0"/>
              <a:t> </a:t>
            </a:r>
            <a:r>
              <a:rPr lang="en-US" dirty="0"/>
              <a:t>and select </a:t>
            </a:r>
            <a:r>
              <a:rPr lang="en-US" b="1" dirty="0" err="1"/>
              <a:t>Visualize</a:t>
            </a:r>
            <a:r>
              <a:rPr lang="en-US" b="1" dirty="0" err="1">
                <a:sym typeface="Wingdings" panose="05000000000000000000" pitchFamily="2" charset="2"/>
              </a:rPr>
              <a:t>ModeT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optimization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4519246"/>
            <a:ext cx="2920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see here that we</a:t>
            </a:r>
            <a:br>
              <a:rPr lang="en-US" dirty="0"/>
            </a:br>
            <a:r>
              <a:rPr lang="en-US" dirty="0"/>
              <a:t>should shift our fiber</a:t>
            </a:r>
          </a:p>
          <a:p>
            <a:r>
              <a:rPr lang="en-US" dirty="0"/>
              <a:t>position by </a:t>
            </a:r>
            <a:r>
              <a:rPr lang="en-US" dirty="0" smtClean="0"/>
              <a:t>0.5 </a:t>
            </a:r>
            <a:r>
              <a:rPr lang="en-US" dirty="0"/>
              <a:t>micron to</a:t>
            </a:r>
            <a:br>
              <a:rPr lang="en-US" dirty="0"/>
            </a:br>
            <a:r>
              <a:rPr lang="en-US" dirty="0"/>
              <a:t>maximize coupling efficiency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1655077"/>
            <a:ext cx="5360011" cy="41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discussion we will close the grating coupler topic by showing how to </a:t>
            </a:r>
            <a:r>
              <a:rPr lang="en-US" dirty="0" smtClean="0"/>
              <a:t>extract </a:t>
            </a:r>
            <a:r>
              <a:rPr lang="en-US" dirty="0"/>
              <a:t>the grating S-parameters and how to import into the photonic circuit solver </a:t>
            </a:r>
            <a:r>
              <a:rPr lang="en-US" dirty="0" err="1"/>
              <a:t>Lumerical</a:t>
            </a:r>
            <a:r>
              <a:rPr lang="en-US" dirty="0"/>
              <a:t> </a:t>
            </a:r>
            <a:r>
              <a:rPr lang="en-US" dirty="0" smtClean="0"/>
              <a:t>Interconnect.</a:t>
            </a:r>
            <a:endParaRPr lang="en-US" dirty="0"/>
          </a:p>
          <a:p>
            <a:r>
              <a:rPr lang="en-US" dirty="0"/>
              <a:t>This will be particularly useful for the final project if you wish to simulate large structures.</a:t>
            </a:r>
          </a:p>
        </p:txBody>
      </p:sp>
    </p:spTree>
    <p:extLst>
      <p:ext uri="{BB962C8B-B14F-4D97-AF65-F5344CB8AC3E}">
        <p14:creationId xmlns:p14="http://schemas.microsoft.com/office/powerpoint/2010/main" val="27155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1918954" y="3552500"/>
            <a:ext cx="5106947" cy="667124"/>
          </a:xfrm>
          <a:custGeom>
            <a:avLst/>
            <a:gdLst>
              <a:gd name="connsiteX0" fmla="*/ 1 w 5106947"/>
              <a:gd name="connsiteY0" fmla="*/ 0 h 667124"/>
              <a:gd name="connsiteX1" fmla="*/ 2064045 w 5106947"/>
              <a:gd name="connsiteY1" fmla="*/ 0 h 667124"/>
              <a:gd name="connsiteX2" fmla="*/ 2064045 w 5106947"/>
              <a:gd name="connsiteY2" fmla="*/ 2048 h 667124"/>
              <a:gd name="connsiteX3" fmla="*/ 2072495 w 5106947"/>
              <a:gd name="connsiteY3" fmla="*/ 2048 h 667124"/>
              <a:gd name="connsiteX4" fmla="*/ 2072495 w 5106947"/>
              <a:gd name="connsiteY4" fmla="*/ 201288 h 667124"/>
              <a:gd name="connsiteX5" fmla="*/ 2381984 w 5106947"/>
              <a:gd name="connsiteY5" fmla="*/ 201288 h 667124"/>
              <a:gd name="connsiteX6" fmla="*/ 2381984 w 5106947"/>
              <a:gd name="connsiteY6" fmla="*/ 6471 h 667124"/>
              <a:gd name="connsiteX7" fmla="*/ 2671677 w 5106947"/>
              <a:gd name="connsiteY7" fmla="*/ 6471 h 667124"/>
              <a:gd name="connsiteX8" fmla="*/ 2671677 w 5106947"/>
              <a:gd name="connsiteY8" fmla="*/ 201288 h 667124"/>
              <a:gd name="connsiteX9" fmla="*/ 2990944 w 5106947"/>
              <a:gd name="connsiteY9" fmla="*/ 201288 h 667124"/>
              <a:gd name="connsiteX10" fmla="*/ 2990944 w 5106947"/>
              <a:gd name="connsiteY10" fmla="*/ 6172 h 667124"/>
              <a:gd name="connsiteX11" fmla="*/ 3280637 w 5106947"/>
              <a:gd name="connsiteY11" fmla="*/ 6172 h 667124"/>
              <a:gd name="connsiteX12" fmla="*/ 3280637 w 5106947"/>
              <a:gd name="connsiteY12" fmla="*/ 201288 h 667124"/>
              <a:gd name="connsiteX13" fmla="*/ 3592433 w 5106947"/>
              <a:gd name="connsiteY13" fmla="*/ 201288 h 667124"/>
              <a:gd name="connsiteX14" fmla="*/ 3592433 w 5106947"/>
              <a:gd name="connsiteY14" fmla="*/ 1 h 667124"/>
              <a:gd name="connsiteX15" fmla="*/ 3882127 w 5106947"/>
              <a:gd name="connsiteY15" fmla="*/ 1 h 667124"/>
              <a:gd name="connsiteX16" fmla="*/ 3882127 w 5106947"/>
              <a:gd name="connsiteY16" fmla="*/ 201288 h 667124"/>
              <a:gd name="connsiteX17" fmla="*/ 4208605 w 5106947"/>
              <a:gd name="connsiteY17" fmla="*/ 201288 h 667124"/>
              <a:gd name="connsiteX18" fmla="*/ 4208605 w 5106947"/>
              <a:gd name="connsiteY18" fmla="*/ 3264 h 667124"/>
              <a:gd name="connsiteX19" fmla="*/ 4498298 w 5106947"/>
              <a:gd name="connsiteY19" fmla="*/ 3264 h 667124"/>
              <a:gd name="connsiteX20" fmla="*/ 4498298 w 5106947"/>
              <a:gd name="connsiteY20" fmla="*/ 201288 h 667124"/>
              <a:gd name="connsiteX21" fmla="*/ 4817254 w 5106947"/>
              <a:gd name="connsiteY21" fmla="*/ 201288 h 667124"/>
              <a:gd name="connsiteX22" fmla="*/ 4817254 w 5106947"/>
              <a:gd name="connsiteY22" fmla="*/ 5349 h 667124"/>
              <a:gd name="connsiteX23" fmla="*/ 5106947 w 5106947"/>
              <a:gd name="connsiteY23" fmla="*/ 5349 h 667124"/>
              <a:gd name="connsiteX24" fmla="*/ 5106947 w 5106947"/>
              <a:gd name="connsiteY24" fmla="*/ 201288 h 667124"/>
              <a:gd name="connsiteX25" fmla="*/ 5106947 w 5106947"/>
              <a:gd name="connsiteY25" fmla="*/ 401003 h 667124"/>
              <a:gd name="connsiteX26" fmla="*/ 5106947 w 5106947"/>
              <a:gd name="connsiteY26" fmla="*/ 667124 h 667124"/>
              <a:gd name="connsiteX27" fmla="*/ 0 w 5106947"/>
              <a:gd name="connsiteY27" fmla="*/ 667124 h 667124"/>
              <a:gd name="connsiteX28" fmla="*/ 0 w 5106947"/>
              <a:gd name="connsiteY28" fmla="*/ 201288 h 667124"/>
              <a:gd name="connsiteX29" fmla="*/ 1 w 5106947"/>
              <a:gd name="connsiteY29" fmla="*/ 201288 h 66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06947" h="667124">
                <a:moveTo>
                  <a:pt x="1" y="0"/>
                </a:moveTo>
                <a:lnTo>
                  <a:pt x="2064045" y="0"/>
                </a:lnTo>
                <a:lnTo>
                  <a:pt x="2064045" y="2048"/>
                </a:lnTo>
                <a:lnTo>
                  <a:pt x="2072495" y="2048"/>
                </a:lnTo>
                <a:lnTo>
                  <a:pt x="2072495" y="201288"/>
                </a:lnTo>
                <a:lnTo>
                  <a:pt x="2381984" y="201288"/>
                </a:lnTo>
                <a:lnTo>
                  <a:pt x="2381984" y="6471"/>
                </a:lnTo>
                <a:lnTo>
                  <a:pt x="2671677" y="6471"/>
                </a:lnTo>
                <a:lnTo>
                  <a:pt x="2671677" y="201288"/>
                </a:lnTo>
                <a:lnTo>
                  <a:pt x="2990944" y="201288"/>
                </a:lnTo>
                <a:lnTo>
                  <a:pt x="2990944" y="6172"/>
                </a:lnTo>
                <a:lnTo>
                  <a:pt x="3280637" y="6172"/>
                </a:lnTo>
                <a:lnTo>
                  <a:pt x="3280637" y="201288"/>
                </a:lnTo>
                <a:lnTo>
                  <a:pt x="3592433" y="201288"/>
                </a:lnTo>
                <a:lnTo>
                  <a:pt x="3592433" y="1"/>
                </a:lnTo>
                <a:lnTo>
                  <a:pt x="3882127" y="1"/>
                </a:lnTo>
                <a:lnTo>
                  <a:pt x="3882127" y="201288"/>
                </a:lnTo>
                <a:lnTo>
                  <a:pt x="4208605" y="201288"/>
                </a:lnTo>
                <a:lnTo>
                  <a:pt x="4208605" y="3264"/>
                </a:lnTo>
                <a:lnTo>
                  <a:pt x="4498298" y="3264"/>
                </a:lnTo>
                <a:lnTo>
                  <a:pt x="4498298" y="201288"/>
                </a:lnTo>
                <a:lnTo>
                  <a:pt x="4817254" y="201288"/>
                </a:lnTo>
                <a:lnTo>
                  <a:pt x="4817254" y="5349"/>
                </a:lnTo>
                <a:lnTo>
                  <a:pt x="5106947" y="5349"/>
                </a:lnTo>
                <a:lnTo>
                  <a:pt x="5106947" y="201288"/>
                </a:lnTo>
                <a:lnTo>
                  <a:pt x="5106947" y="401003"/>
                </a:lnTo>
                <a:lnTo>
                  <a:pt x="5106947" y="667124"/>
                </a:lnTo>
                <a:lnTo>
                  <a:pt x="0" y="667124"/>
                </a:lnTo>
                <a:lnTo>
                  <a:pt x="0" y="201288"/>
                </a:lnTo>
                <a:lnTo>
                  <a:pt x="1" y="2012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Silicon photonic grating coupler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1757" y="1427818"/>
                <a:ext cx="7740650" cy="4622103"/>
              </a:xfrm>
            </p:spPr>
            <p:txBody>
              <a:bodyPr/>
              <a:lstStyle/>
              <a:p>
                <a:r>
                  <a:rPr lang="en-US" dirty="0"/>
                  <a:t>What value do we use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This is somewhat ambiguous, we can use an average value of effective index in the “thick” region and the “thin” region of the grating.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757" y="1427818"/>
                <a:ext cx="7740650" cy="4622103"/>
              </a:xfrm>
              <a:blipFill>
                <a:blip r:embed="rId2"/>
                <a:stretch>
                  <a:fillRect l="-946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413216" y="3476790"/>
            <a:ext cx="0" cy="81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8817" y="4293938"/>
            <a:ext cx="928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0" y="3217397"/>
                <a:ext cx="165110" cy="276999"/>
              </a:xfrm>
              <a:prstGeom prst="rect">
                <a:avLst/>
              </a:prstGeom>
              <a:blipFill>
                <a:blip r:embed="rId3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98" y="4129061"/>
                <a:ext cx="157094" cy="276999"/>
              </a:xfrm>
              <a:prstGeom prst="rect">
                <a:avLst/>
              </a:prstGeom>
              <a:blipFill>
                <a:blip r:embed="rId4"/>
                <a:stretch>
                  <a:fillRect l="-23077" r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3382703" y="3355896"/>
            <a:ext cx="0" cy="107654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51963" y="3347093"/>
            <a:ext cx="0" cy="107654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54560" y="2970443"/>
                <a:ext cx="626390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560" y="2970443"/>
                <a:ext cx="626390" cy="299249"/>
              </a:xfrm>
              <a:prstGeom prst="rect">
                <a:avLst/>
              </a:prstGeom>
              <a:blipFill>
                <a:blip r:embed="rId5"/>
                <a:stretch>
                  <a:fillRect l="-4854" r="-388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75840" y="2970442"/>
                <a:ext cx="626390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840" y="2970442"/>
                <a:ext cx="626390" cy="299249"/>
              </a:xfrm>
              <a:prstGeom prst="rect">
                <a:avLst/>
              </a:prstGeom>
              <a:blipFill>
                <a:blip r:embed="rId6"/>
                <a:stretch>
                  <a:fillRect l="-4902" r="-392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45005" y="2832727"/>
                <a:ext cx="2217402" cy="509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005" y="2832727"/>
                <a:ext cx="2217402" cy="5092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918956" y="4219625"/>
            <a:ext cx="5106946" cy="1148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blipFill>
                <a:blip r:embed="rId8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blipFill>
                <a:blip r:embed="rId9"/>
                <a:stretch>
                  <a:fillRect l="-10714" r="-476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918956" y="5367703"/>
            <a:ext cx="5106946" cy="7569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blipFill>
                <a:blip r:embed="rId10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/>
          <p:cNvSpPr/>
          <p:nvPr/>
        </p:nvSpPr>
        <p:spPr>
          <a:xfrm>
            <a:off x="7183315" y="3552500"/>
            <a:ext cx="167054" cy="6671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376746" y="3696242"/>
            <a:ext cx="96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220nm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64876" y="3170432"/>
                <a:ext cx="976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𝑐𝑙𝑎𝑑𝑑𝑖𝑛𝑔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3170432"/>
                <a:ext cx="976999" cy="276999"/>
              </a:xfrm>
              <a:prstGeom prst="rect">
                <a:avLst/>
              </a:prstGeom>
              <a:blipFill>
                <a:blip r:embed="rId11"/>
                <a:stretch>
                  <a:fillRect l="-8075" t="-2174" r="-745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7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Lumerical</a:t>
            </a:r>
            <a:r>
              <a:rPr lang="en-US" dirty="0"/>
              <a:t>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1202499"/>
            <a:ext cx="8861697" cy="4971878"/>
          </a:xfrm>
        </p:spPr>
        <p:txBody>
          <a:bodyPr>
            <a:normAutofit/>
          </a:bodyPr>
          <a:lstStyle/>
          <a:p>
            <a:r>
              <a:rPr lang="en-US" dirty="0"/>
              <a:t>Open </a:t>
            </a:r>
            <a:r>
              <a:rPr lang="en-US" i="1" dirty="0" smtClean="0">
                <a:cs typeface="Consolas" panose="020B0609020204030204" pitchFamily="49" charset="0"/>
              </a:rPr>
              <a:t>disc7_gratingCoupler.fsp</a:t>
            </a:r>
            <a:endParaRPr lang="en-US" i="1" dirty="0">
              <a:cs typeface="Consolas" panose="020B0609020204030204" pitchFamily="49" charset="0"/>
            </a:endParaRPr>
          </a:p>
          <a:p>
            <a:r>
              <a:rPr lang="en-US" dirty="0"/>
              <a:t>To avoid lengthy simulation time, we will simulate a 2D </a:t>
            </a:r>
            <a:r>
              <a:rPr lang="en-US" dirty="0" smtClean="0"/>
              <a:t>grating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226193"/>
            <a:ext cx="8339370" cy="3948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9383" y="4126077"/>
            <a:ext cx="6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FDTD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349" y="2290355"/>
            <a:ext cx="128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X-Y view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4788" y="2226192"/>
            <a:ext cx="8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Grating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01097" y="2595524"/>
            <a:ext cx="156754" cy="87048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2664" y="2336521"/>
            <a:ext cx="141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 source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55417" y="2705853"/>
            <a:ext cx="264629" cy="6295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61783" y="4787034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1543" y="3466011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SiO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87183" y="4599800"/>
            <a:ext cx="210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Field profile monitor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029097" y="3840480"/>
            <a:ext cx="130629" cy="75932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06807" y="4575349"/>
            <a:ext cx="353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Transmission monitor above grating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183086" y="3405051"/>
            <a:ext cx="11702" cy="117029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56149" y="2198021"/>
            <a:ext cx="226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 monitor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(for coupling into WG)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593669" y="2844352"/>
            <a:ext cx="430336" cy="70874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2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Lumerical</a:t>
            </a:r>
            <a:r>
              <a:rPr lang="en-US" dirty="0"/>
              <a:t>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971878"/>
          </a:xfrm>
        </p:spPr>
        <p:txBody>
          <a:bodyPr>
            <a:normAutofit/>
          </a:bodyPr>
          <a:lstStyle/>
          <a:p>
            <a:r>
              <a:rPr lang="en-US" dirty="0"/>
              <a:t>Using the mode source </a:t>
            </a:r>
            <a:r>
              <a:rPr lang="en-US" dirty="0" smtClean="0"/>
              <a:t>we will calculate </a:t>
            </a:r>
            <a:r>
              <a:rPr lang="en-US" dirty="0"/>
              <a:t>the effective index in the “thick” and “thin” part of the grating.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226193"/>
            <a:ext cx="8339370" cy="3948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9383" y="4126077"/>
            <a:ext cx="6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FDTD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349" y="2290355"/>
            <a:ext cx="128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X-Y view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4788" y="2226192"/>
            <a:ext cx="8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Grating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01097" y="2595524"/>
            <a:ext cx="156754" cy="87048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62664" y="2336521"/>
            <a:ext cx="141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 source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55417" y="2705853"/>
            <a:ext cx="264629" cy="6295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61783" y="4787034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1543" y="3466011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SiO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487183" y="4599800"/>
            <a:ext cx="210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Field profile monitor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029097" y="3840480"/>
            <a:ext cx="130629" cy="75932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06807" y="4575349"/>
            <a:ext cx="353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Transmission monitor above grating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183086" y="3405051"/>
            <a:ext cx="11702" cy="117029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56149" y="2198021"/>
            <a:ext cx="226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 monitor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(for coupling into WG)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593669" y="2844352"/>
            <a:ext cx="430336" cy="70874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5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Grating coupler object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25" y="895489"/>
            <a:ext cx="2844464" cy="5369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045" y="1663921"/>
            <a:ext cx="597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(Aside: grating coupler is created using built-in Object Library)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47657" y="2033253"/>
            <a:ext cx="809897" cy="1284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index calculation</a:t>
            </a:r>
            <a:br>
              <a:rPr lang="en-US" dirty="0"/>
            </a:br>
            <a:r>
              <a:rPr lang="en-US" dirty="0"/>
              <a:t>(“thin” region)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77" y="1501695"/>
            <a:ext cx="7740650" cy="4622103"/>
          </a:xfrm>
        </p:spPr>
        <p:txBody>
          <a:bodyPr/>
          <a:lstStyle/>
          <a:p>
            <a:r>
              <a:rPr lang="en-US" dirty="0"/>
              <a:t>Right-click </a:t>
            </a:r>
            <a:r>
              <a:rPr lang="en-US" b="1" i="1" dirty="0" err="1"/>
              <a:t>waveguide_source</a:t>
            </a:r>
            <a:endParaRPr lang="en-US" b="1" i="1" dirty="0"/>
          </a:p>
          <a:p>
            <a:r>
              <a:rPr lang="en-US" dirty="0"/>
              <a:t>Click </a:t>
            </a:r>
            <a:r>
              <a:rPr lang="en-US" b="1" i="1" dirty="0"/>
              <a:t>Edit object</a:t>
            </a:r>
          </a:p>
          <a:p>
            <a:r>
              <a:rPr lang="en-US" dirty="0"/>
              <a:t>Click </a:t>
            </a:r>
            <a:r>
              <a:rPr lang="en-US" b="1" i="1" dirty="0"/>
              <a:t>Select mode</a:t>
            </a:r>
          </a:p>
          <a:p>
            <a:r>
              <a:rPr lang="en-US" dirty="0"/>
              <a:t>Click </a:t>
            </a:r>
            <a:r>
              <a:rPr lang="en-US" b="1" i="1" dirty="0"/>
              <a:t>Calculate modes</a:t>
            </a:r>
          </a:p>
          <a:p>
            <a:r>
              <a:rPr lang="en-US" dirty="0"/>
              <a:t>The only guided mode</a:t>
            </a:r>
            <a:br>
              <a:rPr lang="en-US" dirty="0"/>
            </a:br>
            <a:r>
              <a:rPr lang="en-US" dirty="0"/>
              <a:t>has effective index </a:t>
            </a:r>
            <a:r>
              <a:rPr lang="en-US" dirty="0" smtClean="0"/>
              <a:t>2.351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7592" y="1946889"/>
            <a:ext cx="4872426" cy="461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464" y="3937867"/>
            <a:ext cx="3981576" cy="26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index calculation</a:t>
            </a:r>
            <a:br>
              <a:rPr lang="en-US" dirty="0"/>
            </a:br>
            <a:r>
              <a:rPr lang="en-US" dirty="0"/>
              <a:t>(“thick” region)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4677" y="1501695"/>
                <a:ext cx="7740650" cy="4622103"/>
              </a:xfrm>
            </p:spPr>
            <p:txBody>
              <a:bodyPr/>
              <a:lstStyle/>
              <a:p>
                <a:r>
                  <a:rPr lang="en-US" dirty="0" smtClean="0"/>
                  <a:t>Move the waveguide source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=−0.1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new effective index</a:t>
                </a:r>
                <a:br>
                  <a:rPr lang="en-US" dirty="0"/>
                </a:br>
                <a:r>
                  <a:rPr lang="en-US" dirty="0"/>
                  <a:t>is </a:t>
                </a:r>
                <a:r>
                  <a:rPr lang="en-US" dirty="0" smtClean="0"/>
                  <a:t>2.86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677" y="1501695"/>
                <a:ext cx="7740650" cy="4622103"/>
              </a:xfrm>
              <a:blipFill rotWithShape="0">
                <a:blip r:embed="rId2"/>
                <a:stretch>
                  <a:fillRect l="-945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8920" y="3627730"/>
                <a:ext cx="1936043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2.35+2.86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20" y="3627730"/>
                <a:ext cx="1936043" cy="5241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2020" y="3004316"/>
                <a:ext cx="2217402" cy="509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" y="3004316"/>
                <a:ext cx="2217402" cy="5092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8920" y="4369804"/>
                <a:ext cx="1099275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20" y="4369804"/>
                <a:ext cx="1099275" cy="299249"/>
              </a:xfrm>
              <a:prstGeom prst="rect">
                <a:avLst/>
              </a:prstGeom>
              <a:blipFill>
                <a:blip r:embed="rId5"/>
                <a:stretch>
                  <a:fillRect l="-2778" r="-555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"/>
          <a:stretch/>
        </p:blipFill>
        <p:spPr>
          <a:xfrm>
            <a:off x="4128525" y="2218972"/>
            <a:ext cx="4597778" cy="4430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4090" y="214153"/>
            <a:ext cx="1642474" cy="178692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799909" y="1254034"/>
            <a:ext cx="2211977" cy="4397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6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bg1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44812</TotalTime>
  <Words>865</Words>
  <Application>Microsoft Office PowerPoint</Application>
  <PresentationFormat>On-screen Show (4:3)</PresentationFormat>
  <Paragraphs>177</Paragraphs>
  <Slides>39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Consolas</vt:lpstr>
      <vt:lpstr>Georgia</vt:lpstr>
      <vt:lpstr>Lucida Grande</vt:lpstr>
      <vt:lpstr>Wingdings</vt:lpstr>
      <vt:lpstr>Custom Design</vt:lpstr>
      <vt:lpstr>2_Custom Design</vt:lpstr>
      <vt:lpstr>Discussion today: Grating couplers</vt:lpstr>
      <vt:lpstr>Silicon photonic grating coupler design</vt:lpstr>
      <vt:lpstr>Silicon photonic grating coupler design</vt:lpstr>
      <vt:lpstr>Silicon photonic grating coupler design</vt:lpstr>
      <vt:lpstr>Lumerical simulation</vt:lpstr>
      <vt:lpstr>Lumerical simulation</vt:lpstr>
      <vt:lpstr>Grating coupler object</vt:lpstr>
      <vt:lpstr>Effective index calculation (“thin” region)</vt:lpstr>
      <vt:lpstr>Effective index calculation (“thick” region)</vt:lpstr>
      <vt:lpstr>Hand design</vt:lpstr>
      <vt:lpstr>Change grating period (pitch)</vt:lpstr>
      <vt:lpstr>Field monitor above grating</vt:lpstr>
      <vt:lpstr>Field monitor above grating</vt:lpstr>
      <vt:lpstr>Out-coupler simulation</vt:lpstr>
      <vt:lpstr>Power outcoupled</vt:lpstr>
      <vt:lpstr>Power outcoupled</vt:lpstr>
      <vt:lpstr>Power outcoupled</vt:lpstr>
      <vt:lpstr>Grating angle sensitivity to wavelength</vt:lpstr>
      <vt:lpstr>Grating angle sensitivity to wavelength</vt:lpstr>
      <vt:lpstr>In-coupler grating design</vt:lpstr>
      <vt:lpstr>Gaussian source</vt:lpstr>
      <vt:lpstr>Gaussian source</vt:lpstr>
      <vt:lpstr>Gaussian source</vt:lpstr>
      <vt:lpstr>Power coupled into the waveguide</vt:lpstr>
      <vt:lpstr>Power coupled into the waveguide</vt:lpstr>
      <vt:lpstr>In-coupler grating simulation</vt:lpstr>
      <vt:lpstr>Power coupled into the waveguide</vt:lpstr>
      <vt:lpstr>Mode monitor</vt:lpstr>
      <vt:lpstr>Power coupled into the waveguide</vt:lpstr>
      <vt:lpstr>Fiber in-coupling to grating</vt:lpstr>
      <vt:lpstr>Pitch optimization</vt:lpstr>
      <vt:lpstr>Pitch optimization</vt:lpstr>
      <vt:lpstr>Pitch optimization</vt:lpstr>
      <vt:lpstr>Pitch optimization</vt:lpstr>
      <vt:lpstr>Mode monitor</vt:lpstr>
      <vt:lpstr>Pitch optimization</vt:lpstr>
      <vt:lpstr>Position optimization </vt:lpstr>
      <vt:lpstr>Position optimization </vt:lpstr>
      <vt:lpstr>Next discussion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985</cp:revision>
  <cp:lastPrinted>2016-02-08T21:44:09Z</cp:lastPrinted>
  <dcterms:created xsi:type="dcterms:W3CDTF">2013-01-15T19:08:57Z</dcterms:created>
  <dcterms:modified xsi:type="dcterms:W3CDTF">2018-03-07T21:54:39Z</dcterms:modified>
</cp:coreProperties>
</file>